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6" roundtripDataSignature="AMtx7mhjpreZkpcHDXmv7tpDbL2kUdHR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a5f60cfd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a5f60cfd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510450" y="812225"/>
            <a:ext cx="8123100" cy="20337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92592"/>
              <a:buNone/>
            </a:pPr>
            <a:r>
              <a:t/>
            </a:r>
            <a:endParaRPr sz="3000"/>
          </a:p>
          <a:p>
            <a:pPr indent="0" lvl="0" marL="0" rtl="0" algn="ctr">
              <a:lnSpc>
                <a:spcPct val="100000"/>
              </a:lnSpc>
              <a:spcBef>
                <a:spcPts val="0"/>
              </a:spcBef>
              <a:spcAft>
                <a:spcPts val="0"/>
              </a:spcAft>
              <a:buSzPct val="192592"/>
              <a:buNone/>
            </a:pPr>
            <a:r>
              <a:rPr lang="en-GB" sz="3000"/>
              <a:t>How does CCP’s Crackdown of Anti-Extradition Bill Movement Impact Hong Kong’s Public Opinion?</a:t>
            </a:r>
            <a:endParaRPr sz="3000"/>
          </a:p>
          <a:p>
            <a:pPr indent="0" lvl="0" marL="0" rtl="0" algn="l">
              <a:lnSpc>
                <a:spcPct val="100000"/>
              </a:lnSpc>
              <a:spcBef>
                <a:spcPts val="0"/>
              </a:spcBef>
              <a:spcAft>
                <a:spcPts val="0"/>
              </a:spcAft>
              <a:buSzPct val="288888"/>
              <a:buNone/>
            </a:pPr>
            <a:r>
              <a:t/>
            </a:r>
            <a:endParaRPr sz="2000"/>
          </a:p>
        </p:txBody>
      </p:sp>
      <p:sp>
        <p:nvSpPr>
          <p:cNvPr id="55" name="Google Shape;55;p1"/>
          <p:cNvSpPr txBox="1"/>
          <p:nvPr>
            <p:ph idx="1" type="subTitle"/>
          </p:nvPr>
        </p:nvSpPr>
        <p:spPr>
          <a:xfrm>
            <a:off x="510450" y="2959935"/>
            <a:ext cx="8123100" cy="1149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sz="2000"/>
              <a:t>Team Runaway</a:t>
            </a:r>
            <a:endParaRPr sz="2000"/>
          </a:p>
          <a:p>
            <a:pPr indent="0" lvl="0" marL="0" rtl="0" algn="ctr">
              <a:lnSpc>
                <a:spcPct val="100000"/>
              </a:lnSpc>
              <a:spcBef>
                <a:spcPts val="0"/>
              </a:spcBef>
              <a:spcAft>
                <a:spcPts val="0"/>
              </a:spcAft>
              <a:buSzPts val="2800"/>
              <a:buNone/>
            </a:pPr>
            <a:r>
              <a:rPr lang="en-GB" sz="2000"/>
              <a:t>Agnes Xu, Anny Liu, Huanrui Chen, Tianle Ye</a:t>
            </a:r>
            <a:endParaRPr sz="2000"/>
          </a:p>
          <a:p>
            <a:pPr indent="0" lvl="0" marL="0" rtl="0" algn="ctr">
              <a:lnSpc>
                <a:spcPct val="100000"/>
              </a:lnSpc>
              <a:spcBef>
                <a:spcPts val="0"/>
              </a:spcBef>
              <a:spcAft>
                <a:spcPts val="0"/>
              </a:spcAft>
              <a:buSzPts val="2800"/>
              <a:buNone/>
            </a:pPr>
            <a:r>
              <a:rPr lang="en-GB" sz="2000"/>
              <a:t>02.28.2024</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Data Wrangling</a:t>
            </a:r>
            <a:endParaRPr/>
          </a:p>
        </p:txBody>
      </p:sp>
      <p:sp>
        <p:nvSpPr>
          <p:cNvPr id="124" name="Google Shape;124;p11"/>
          <p:cNvSpPr txBox="1"/>
          <p:nvPr>
            <p:ph idx="1" type="body"/>
          </p:nvPr>
        </p:nvSpPr>
        <p:spPr>
          <a:xfrm>
            <a:off x="311700" y="1017725"/>
            <a:ext cx="4799700" cy="34164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50000"/>
              <a:buNone/>
            </a:pPr>
            <a:r>
              <a:rPr b="1" lang="en-GB" sz="4800" u="sng">
                <a:solidFill>
                  <a:schemeClr val="dk1"/>
                </a:solidFill>
              </a:rPr>
              <a:t>Format Conversion:</a:t>
            </a:r>
            <a:endParaRPr b="1" sz="4800" u="sng">
              <a:solidFill>
                <a:schemeClr val="dk1"/>
              </a:solidFill>
            </a:endParaRPr>
          </a:p>
          <a:p>
            <a:pPr indent="0" lvl="0" marL="0" rtl="0" algn="l">
              <a:lnSpc>
                <a:spcPct val="115000"/>
              </a:lnSpc>
              <a:spcBef>
                <a:spcPts val="1200"/>
              </a:spcBef>
              <a:spcAft>
                <a:spcPts val="0"/>
              </a:spcAft>
              <a:buSzPct val="150000"/>
              <a:buNone/>
            </a:pPr>
            <a:r>
              <a:rPr lang="en-GB" sz="4800">
                <a:solidFill>
                  <a:schemeClr val="dk1"/>
                </a:solidFill>
              </a:rPr>
              <a:t>Use Pandas to</a:t>
            </a:r>
            <a:r>
              <a:rPr lang="en-GB" sz="4800">
                <a:solidFill>
                  <a:schemeClr val="dk1"/>
                </a:solidFill>
              </a:rPr>
              <a:t> structure the scraped data into CSV format, including post IDs, content, and time.</a:t>
            </a:r>
            <a:endParaRPr sz="4800">
              <a:solidFill>
                <a:schemeClr val="dk1"/>
              </a:solidFill>
            </a:endParaRPr>
          </a:p>
          <a:p>
            <a:pPr indent="0" lvl="0" marL="0" rtl="0" algn="l">
              <a:lnSpc>
                <a:spcPct val="115000"/>
              </a:lnSpc>
              <a:spcBef>
                <a:spcPts val="1200"/>
              </a:spcBef>
              <a:spcAft>
                <a:spcPts val="0"/>
              </a:spcAft>
              <a:buSzPct val="150000"/>
              <a:buNone/>
            </a:pPr>
            <a:r>
              <a:t/>
            </a:r>
            <a:endParaRPr sz="4800">
              <a:solidFill>
                <a:schemeClr val="dk1"/>
              </a:solidFill>
            </a:endParaRPr>
          </a:p>
          <a:p>
            <a:pPr indent="0" lvl="0" marL="0" rtl="0" algn="l">
              <a:lnSpc>
                <a:spcPct val="115000"/>
              </a:lnSpc>
              <a:spcBef>
                <a:spcPts val="1200"/>
              </a:spcBef>
              <a:spcAft>
                <a:spcPts val="0"/>
              </a:spcAft>
              <a:buSzPct val="150000"/>
              <a:buNone/>
            </a:pPr>
            <a:r>
              <a:rPr b="1" lang="en-GB" sz="4800" u="sng">
                <a:solidFill>
                  <a:schemeClr val="dk1"/>
                </a:solidFill>
              </a:rPr>
              <a:t>Text segmentation:</a:t>
            </a:r>
            <a:endParaRPr b="1" sz="4800" u="sng">
              <a:solidFill>
                <a:schemeClr val="dk1"/>
              </a:solidFill>
            </a:endParaRPr>
          </a:p>
          <a:p>
            <a:pPr indent="0" lvl="0" marL="0" rtl="0" algn="l">
              <a:lnSpc>
                <a:spcPct val="115000"/>
              </a:lnSpc>
              <a:spcBef>
                <a:spcPts val="1200"/>
              </a:spcBef>
              <a:spcAft>
                <a:spcPts val="0"/>
              </a:spcAft>
              <a:buSzPct val="163636"/>
              <a:buNone/>
            </a:pPr>
            <a:r>
              <a:rPr lang="en-GB" sz="4400">
                <a:solidFill>
                  <a:schemeClr val="dk1"/>
                </a:solidFill>
              </a:rPr>
              <a:t>Chinese words problems: </a:t>
            </a:r>
            <a:r>
              <a:rPr lang="en-GB" sz="4400">
                <a:solidFill>
                  <a:schemeClr val="dk1"/>
                </a:solidFill>
              </a:rPr>
              <a:t>“中”（Mid）+“文”（Literature）= “中文”（Chinese）？</a:t>
            </a:r>
            <a:endParaRPr sz="4400">
              <a:solidFill>
                <a:schemeClr val="dk1"/>
              </a:solidFill>
            </a:endParaRPr>
          </a:p>
          <a:p>
            <a:pPr indent="0" lvl="0" marL="0" rtl="0" algn="l">
              <a:lnSpc>
                <a:spcPct val="115000"/>
              </a:lnSpc>
              <a:spcBef>
                <a:spcPts val="1200"/>
              </a:spcBef>
              <a:spcAft>
                <a:spcPts val="0"/>
              </a:spcAft>
              <a:buSzPct val="150000"/>
              <a:buNone/>
            </a:pPr>
            <a:r>
              <a:rPr lang="en-GB" sz="4800">
                <a:solidFill>
                  <a:schemeClr val="dk1"/>
                </a:solidFill>
              </a:rPr>
              <a:t>Using a tool named Pycantonese for text segmentation in Cantonese.</a:t>
            </a:r>
            <a:endParaRPr sz="4800">
              <a:solidFill>
                <a:schemeClr val="dk1"/>
              </a:solidFill>
            </a:endParaRPr>
          </a:p>
          <a:p>
            <a:pPr indent="0" lvl="0" marL="0" rtl="0" algn="l">
              <a:lnSpc>
                <a:spcPct val="115000"/>
              </a:lnSpc>
              <a:spcBef>
                <a:spcPts val="1200"/>
              </a:spcBef>
              <a:spcAft>
                <a:spcPts val="0"/>
              </a:spcAft>
              <a:buSzPct val="150000"/>
              <a:buNone/>
            </a:pPr>
            <a:r>
              <a:rPr lang="en-GB" sz="4800">
                <a:solidFill>
                  <a:schemeClr val="dk1"/>
                </a:solidFill>
              </a:rPr>
              <a:t>Splits text data into individual words or phrases for analysis.</a:t>
            </a:r>
            <a:endParaRPr sz="4800">
              <a:solidFill>
                <a:schemeClr val="dk1"/>
              </a:solidFill>
            </a:endParaRPr>
          </a:p>
          <a:p>
            <a:pPr indent="0" lvl="0" marL="0" rtl="0" algn="l">
              <a:lnSpc>
                <a:spcPct val="115000"/>
              </a:lnSpc>
              <a:spcBef>
                <a:spcPts val="1200"/>
              </a:spcBef>
              <a:spcAft>
                <a:spcPts val="0"/>
              </a:spcAft>
              <a:buSzPct val="150000"/>
              <a:buNone/>
            </a:pPr>
            <a:r>
              <a:rPr lang="en-GB" sz="4800">
                <a:solidFill>
                  <a:schemeClr val="dk1"/>
                </a:solidFill>
              </a:rPr>
              <a:t>We designed customized functions specifically to handle missing segmentation.</a:t>
            </a:r>
            <a:endParaRPr sz="3568">
              <a:solidFill>
                <a:schemeClr val="dk1"/>
              </a:solidFill>
            </a:endParaRPr>
          </a:p>
        </p:txBody>
      </p:sp>
      <p:pic>
        <p:nvPicPr>
          <p:cNvPr id="125" name="Google Shape;125;p11"/>
          <p:cNvPicPr preferRelativeResize="0"/>
          <p:nvPr/>
        </p:nvPicPr>
        <p:blipFill rotWithShape="1">
          <a:blip r:embed="rId3">
            <a:alphaModFix/>
          </a:blip>
          <a:srcRect b="0" l="0" r="0" t="0"/>
          <a:stretch/>
        </p:blipFill>
        <p:spPr>
          <a:xfrm>
            <a:off x="5083000" y="2326225"/>
            <a:ext cx="3911350" cy="961140"/>
          </a:xfrm>
          <a:prstGeom prst="rect">
            <a:avLst/>
          </a:prstGeom>
          <a:noFill/>
          <a:ln>
            <a:noFill/>
          </a:ln>
        </p:spPr>
      </p:pic>
      <p:pic>
        <p:nvPicPr>
          <p:cNvPr id="126" name="Google Shape;126;p11"/>
          <p:cNvPicPr preferRelativeResize="0"/>
          <p:nvPr/>
        </p:nvPicPr>
        <p:blipFill>
          <a:blip r:embed="rId4">
            <a:alphaModFix/>
          </a:blip>
          <a:stretch>
            <a:fillRect/>
          </a:stretch>
        </p:blipFill>
        <p:spPr>
          <a:xfrm>
            <a:off x="5082988" y="1074075"/>
            <a:ext cx="3911373" cy="905275"/>
          </a:xfrm>
          <a:prstGeom prst="rect">
            <a:avLst/>
          </a:prstGeom>
          <a:noFill/>
          <a:ln>
            <a:noFill/>
          </a:ln>
        </p:spPr>
      </p:pic>
      <p:pic>
        <p:nvPicPr>
          <p:cNvPr id="127" name="Google Shape;127;p11"/>
          <p:cNvPicPr preferRelativeResize="0"/>
          <p:nvPr/>
        </p:nvPicPr>
        <p:blipFill>
          <a:blip r:embed="rId5">
            <a:alphaModFix/>
          </a:blip>
          <a:stretch>
            <a:fillRect/>
          </a:stretch>
        </p:blipFill>
        <p:spPr>
          <a:xfrm>
            <a:off x="6293626" y="3440275"/>
            <a:ext cx="1389577" cy="161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Data Wrangling</a:t>
            </a:r>
            <a:endParaRPr/>
          </a:p>
        </p:txBody>
      </p:sp>
      <p:sp>
        <p:nvSpPr>
          <p:cNvPr id="133" name="Google Shape;133;p12"/>
          <p:cNvSpPr txBox="1"/>
          <p:nvPr>
            <p:ph idx="1" type="body"/>
          </p:nvPr>
        </p:nvSpPr>
        <p:spPr>
          <a:xfrm>
            <a:off x="311700" y="1145850"/>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86021"/>
              <a:buNone/>
            </a:pPr>
            <a:r>
              <a:rPr b="1" lang="en-GB" sz="2700" u="sng">
                <a:solidFill>
                  <a:schemeClr val="dk1"/>
                </a:solidFill>
              </a:rPr>
              <a:t>Translation: </a:t>
            </a:r>
            <a:endParaRPr b="1" sz="2700" u="sng">
              <a:solidFill>
                <a:schemeClr val="dk1"/>
              </a:solidFill>
            </a:endParaRPr>
          </a:p>
          <a:p>
            <a:pPr indent="0" lvl="0" marL="0" rtl="0" algn="l">
              <a:lnSpc>
                <a:spcPct val="115000"/>
              </a:lnSpc>
              <a:spcBef>
                <a:spcPts val="1200"/>
              </a:spcBef>
              <a:spcAft>
                <a:spcPts val="0"/>
              </a:spcAft>
              <a:buSzPct val="86021"/>
              <a:buNone/>
            </a:pPr>
            <a:r>
              <a:rPr lang="en-GB" sz="2700">
                <a:solidFill>
                  <a:schemeClr val="dk1"/>
                </a:solidFill>
              </a:rPr>
              <a:t>Utilize Microsoft Translator API for automatic translation from Cantonese to English.</a:t>
            </a:r>
            <a:endParaRPr sz="2700">
              <a:solidFill>
                <a:schemeClr val="dk1"/>
              </a:solidFill>
            </a:endParaRPr>
          </a:p>
          <a:p>
            <a:pPr indent="0" lvl="0" marL="0" rtl="0" algn="l">
              <a:lnSpc>
                <a:spcPct val="115000"/>
              </a:lnSpc>
              <a:spcBef>
                <a:spcPts val="1200"/>
              </a:spcBef>
              <a:spcAft>
                <a:spcPts val="0"/>
              </a:spcAft>
              <a:buSzPct val="86021"/>
              <a:buNone/>
            </a:pPr>
            <a:r>
              <a:t/>
            </a:r>
            <a:endParaRPr sz="2700">
              <a:solidFill>
                <a:schemeClr val="dk1"/>
              </a:solidFill>
            </a:endParaRPr>
          </a:p>
          <a:p>
            <a:pPr indent="0" lvl="0" marL="0" rtl="0" algn="l">
              <a:lnSpc>
                <a:spcPct val="115000"/>
              </a:lnSpc>
              <a:spcBef>
                <a:spcPts val="1200"/>
              </a:spcBef>
              <a:spcAft>
                <a:spcPts val="0"/>
              </a:spcAft>
              <a:buSzPct val="86021"/>
              <a:buNone/>
            </a:pPr>
            <a:r>
              <a:rPr b="1" lang="en-GB" sz="2700" u="sng">
                <a:solidFill>
                  <a:schemeClr val="dk1"/>
                </a:solidFill>
              </a:rPr>
              <a:t>Data Joining: </a:t>
            </a:r>
            <a:endParaRPr b="1" sz="2700" u="sng">
              <a:solidFill>
                <a:schemeClr val="dk1"/>
              </a:solidFill>
            </a:endParaRPr>
          </a:p>
          <a:p>
            <a:pPr indent="0" lvl="0" marL="0" rtl="0" algn="l">
              <a:lnSpc>
                <a:spcPct val="115000"/>
              </a:lnSpc>
              <a:spcBef>
                <a:spcPts val="1200"/>
              </a:spcBef>
              <a:spcAft>
                <a:spcPts val="0"/>
              </a:spcAft>
              <a:buSzPct val="86021"/>
              <a:buNone/>
            </a:pPr>
            <a:r>
              <a:rPr lang="en-GB" sz="2700">
                <a:solidFill>
                  <a:schemeClr val="dk1"/>
                </a:solidFill>
              </a:rPr>
              <a:t>Match and merge processed data with keyword lists using posts id data.</a:t>
            </a:r>
            <a:endParaRPr sz="2700">
              <a:solidFill>
                <a:schemeClr val="dk1"/>
              </a:solidFill>
            </a:endParaRPr>
          </a:p>
          <a:p>
            <a:pPr indent="0" lvl="0" marL="0" rtl="0" algn="l">
              <a:lnSpc>
                <a:spcPct val="115000"/>
              </a:lnSpc>
              <a:spcBef>
                <a:spcPts val="1200"/>
              </a:spcBef>
              <a:spcAft>
                <a:spcPts val="1200"/>
              </a:spcAft>
              <a:buSzPct val="129032"/>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2000"/>
              <a:t>Preliminary Results: Survey - Trust towards the Hong Kong Government</a:t>
            </a:r>
            <a:endParaRPr sz="2000"/>
          </a:p>
        </p:txBody>
      </p:sp>
      <p:sp>
        <p:nvSpPr>
          <p:cNvPr id="139" name="Google Shape;13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0" name="Google Shape;140;p14"/>
          <p:cNvPicPr preferRelativeResize="0"/>
          <p:nvPr/>
        </p:nvPicPr>
        <p:blipFill rotWithShape="1">
          <a:blip r:embed="rId3">
            <a:alphaModFix/>
          </a:blip>
          <a:srcRect b="0" l="0" r="0" t="0"/>
          <a:stretch/>
        </p:blipFill>
        <p:spPr>
          <a:xfrm>
            <a:off x="1149575" y="1152475"/>
            <a:ext cx="6563508" cy="3648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5265"/>
              <a:buNone/>
            </a:pPr>
            <a:r>
              <a:rPr lang="en-GB" sz="2300"/>
              <a:t>Survey: Satisfaction with the Democratic Development in Hong Kong</a:t>
            </a:r>
            <a:endParaRPr sz="2300"/>
          </a:p>
        </p:txBody>
      </p:sp>
      <p:sp>
        <p:nvSpPr>
          <p:cNvPr id="146" name="Google Shape;14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47" name="Google Shape;147;p15"/>
          <p:cNvPicPr preferRelativeResize="0"/>
          <p:nvPr/>
        </p:nvPicPr>
        <p:blipFill rotWithShape="1">
          <a:blip r:embed="rId3">
            <a:alphaModFix/>
          </a:blip>
          <a:srcRect b="0" l="0" r="0" t="0"/>
          <a:stretch/>
        </p:blipFill>
        <p:spPr>
          <a:xfrm>
            <a:off x="1422500" y="1009875"/>
            <a:ext cx="5949750" cy="370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5265"/>
              <a:buNone/>
            </a:pPr>
            <a:r>
              <a:rPr lang="en-GB" sz="2300"/>
              <a:t>Survey: Rating of Hong Kong as an Fair Society</a:t>
            </a:r>
            <a:endParaRPr/>
          </a:p>
        </p:txBody>
      </p:sp>
      <p:sp>
        <p:nvSpPr>
          <p:cNvPr id="153" name="Google Shape;15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54" name="Google Shape;154;p16"/>
          <p:cNvPicPr preferRelativeResize="0"/>
          <p:nvPr/>
        </p:nvPicPr>
        <p:blipFill rotWithShape="1">
          <a:blip r:embed="rId3">
            <a:alphaModFix/>
          </a:blip>
          <a:srcRect b="0" l="0" r="0" t="0"/>
          <a:stretch/>
        </p:blipFill>
        <p:spPr>
          <a:xfrm>
            <a:off x="1382250" y="1193663"/>
            <a:ext cx="6026900" cy="333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6a5f60cfdb_0_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 1</a:t>
            </a:r>
            <a:endParaRPr/>
          </a:p>
        </p:txBody>
      </p:sp>
      <p:sp>
        <p:nvSpPr>
          <p:cNvPr id="160" name="Google Shape;160;g26a5f60cfdb_0_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500">
                <a:solidFill>
                  <a:schemeClr val="accent2"/>
                </a:solidFill>
              </a:rPr>
              <a:t>How does public opinion differ before and after the CCP’s authoritarian crackdown? </a:t>
            </a:r>
            <a:endParaRPr b="1" sz="1500">
              <a:solidFill>
                <a:schemeClr val="accent2"/>
              </a:solidFill>
            </a:endParaRPr>
          </a:p>
          <a:p>
            <a:pPr indent="0" lvl="0" marL="457200" rtl="0" algn="l">
              <a:spcBef>
                <a:spcPts val="1200"/>
              </a:spcBef>
              <a:spcAft>
                <a:spcPts val="0"/>
              </a:spcAft>
              <a:buClr>
                <a:srgbClr val="000000"/>
              </a:buClr>
              <a:buSzPts val="1800"/>
              <a:buFont typeface="Arial"/>
              <a:buNone/>
            </a:pPr>
            <a:r>
              <a:t/>
            </a:r>
            <a:endParaRPr b="1" sz="1500">
              <a:solidFill>
                <a:schemeClr val="accent2"/>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sz="2300"/>
              <a:t>Preliminary Results: Web Data - Topic: Democracy and Justice</a:t>
            </a:r>
            <a:endParaRPr sz="2300"/>
          </a:p>
        </p:txBody>
      </p:sp>
      <p:pic>
        <p:nvPicPr>
          <p:cNvPr id="166" name="Google Shape;166;p17"/>
          <p:cNvPicPr preferRelativeResize="0"/>
          <p:nvPr/>
        </p:nvPicPr>
        <p:blipFill rotWithShape="1">
          <a:blip r:embed="rId3">
            <a:alphaModFix/>
          </a:blip>
          <a:srcRect b="0" l="0" r="0" t="0"/>
          <a:stretch/>
        </p:blipFill>
        <p:spPr>
          <a:xfrm>
            <a:off x="238275" y="1100912"/>
            <a:ext cx="4665750" cy="2941675"/>
          </a:xfrm>
          <a:prstGeom prst="rect">
            <a:avLst/>
          </a:prstGeom>
          <a:noFill/>
          <a:ln>
            <a:noFill/>
          </a:ln>
        </p:spPr>
      </p:pic>
      <p:pic>
        <p:nvPicPr>
          <p:cNvPr id="167" name="Google Shape;167;p17"/>
          <p:cNvPicPr preferRelativeResize="0"/>
          <p:nvPr/>
        </p:nvPicPr>
        <p:blipFill>
          <a:blip r:embed="rId4">
            <a:alphaModFix/>
          </a:blip>
          <a:stretch>
            <a:fillRect/>
          </a:stretch>
        </p:blipFill>
        <p:spPr>
          <a:xfrm>
            <a:off x="5056425" y="1498975"/>
            <a:ext cx="3935175" cy="23888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GB" sz="2300"/>
              <a:t>Topic: Protest and Resistance</a:t>
            </a:r>
            <a:endParaRPr sz="2300"/>
          </a:p>
        </p:txBody>
      </p:sp>
      <p:pic>
        <p:nvPicPr>
          <p:cNvPr id="173" name="Google Shape;173;p18"/>
          <p:cNvPicPr preferRelativeResize="0"/>
          <p:nvPr/>
        </p:nvPicPr>
        <p:blipFill rotWithShape="1">
          <a:blip r:embed="rId3">
            <a:alphaModFix/>
          </a:blip>
          <a:srcRect b="0" l="0" r="0" t="0"/>
          <a:stretch/>
        </p:blipFill>
        <p:spPr>
          <a:xfrm>
            <a:off x="311700" y="1382675"/>
            <a:ext cx="4650574" cy="2956000"/>
          </a:xfrm>
          <a:prstGeom prst="rect">
            <a:avLst/>
          </a:prstGeom>
          <a:noFill/>
          <a:ln>
            <a:noFill/>
          </a:ln>
        </p:spPr>
      </p:pic>
      <p:pic>
        <p:nvPicPr>
          <p:cNvPr id="174" name="Google Shape;174;p18"/>
          <p:cNvPicPr preferRelativeResize="0"/>
          <p:nvPr/>
        </p:nvPicPr>
        <p:blipFill>
          <a:blip r:embed="rId4">
            <a:alphaModFix/>
          </a:blip>
          <a:stretch>
            <a:fillRect/>
          </a:stretch>
        </p:blipFill>
        <p:spPr>
          <a:xfrm>
            <a:off x="5137349" y="1683925"/>
            <a:ext cx="3876925" cy="235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sz="2300"/>
              <a:t>Topic: Government and Governance</a:t>
            </a:r>
            <a:endParaRPr sz="2300"/>
          </a:p>
        </p:txBody>
      </p:sp>
      <p:pic>
        <p:nvPicPr>
          <p:cNvPr id="180" name="Google Shape;180;p19"/>
          <p:cNvPicPr preferRelativeResize="0"/>
          <p:nvPr/>
        </p:nvPicPr>
        <p:blipFill rotWithShape="1">
          <a:blip r:embed="rId3">
            <a:alphaModFix/>
          </a:blip>
          <a:srcRect b="0" l="0" r="0" t="0"/>
          <a:stretch/>
        </p:blipFill>
        <p:spPr>
          <a:xfrm>
            <a:off x="311700" y="1455775"/>
            <a:ext cx="4612775" cy="2908300"/>
          </a:xfrm>
          <a:prstGeom prst="rect">
            <a:avLst/>
          </a:prstGeom>
          <a:noFill/>
          <a:ln>
            <a:noFill/>
          </a:ln>
        </p:spPr>
      </p:pic>
      <p:pic>
        <p:nvPicPr>
          <p:cNvPr id="181" name="Google Shape;181;p19"/>
          <p:cNvPicPr preferRelativeResize="0"/>
          <p:nvPr/>
        </p:nvPicPr>
        <p:blipFill>
          <a:blip r:embed="rId4">
            <a:alphaModFix/>
          </a:blip>
          <a:stretch>
            <a:fillRect/>
          </a:stretch>
        </p:blipFill>
        <p:spPr>
          <a:xfrm>
            <a:off x="5062250" y="1721700"/>
            <a:ext cx="3914726" cy="23764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Dynamic Topic Modeling</a:t>
            </a:r>
            <a:endParaRPr/>
          </a:p>
        </p:txBody>
      </p:sp>
      <p:pic>
        <p:nvPicPr>
          <p:cNvPr id="187" name="Google Shape;187;p20"/>
          <p:cNvPicPr preferRelativeResize="0"/>
          <p:nvPr/>
        </p:nvPicPr>
        <p:blipFill rotWithShape="1">
          <a:blip r:embed="rId3">
            <a:alphaModFix/>
          </a:blip>
          <a:srcRect b="0" l="0" r="0" t="0"/>
          <a:stretch/>
        </p:blipFill>
        <p:spPr>
          <a:xfrm>
            <a:off x="577325" y="1152476"/>
            <a:ext cx="2896250" cy="1833825"/>
          </a:xfrm>
          <a:prstGeom prst="rect">
            <a:avLst/>
          </a:prstGeom>
          <a:noFill/>
          <a:ln>
            <a:noFill/>
          </a:ln>
        </p:spPr>
      </p:pic>
      <p:pic>
        <p:nvPicPr>
          <p:cNvPr id="188" name="Google Shape;188;p20"/>
          <p:cNvPicPr preferRelativeResize="0"/>
          <p:nvPr/>
        </p:nvPicPr>
        <p:blipFill rotWithShape="1">
          <a:blip r:embed="rId4">
            <a:alphaModFix/>
          </a:blip>
          <a:srcRect b="0" l="0" r="0" t="0"/>
          <a:stretch/>
        </p:blipFill>
        <p:spPr>
          <a:xfrm>
            <a:off x="5572351" y="1179788"/>
            <a:ext cx="2750077" cy="1779200"/>
          </a:xfrm>
          <a:prstGeom prst="rect">
            <a:avLst/>
          </a:prstGeom>
          <a:noFill/>
          <a:ln>
            <a:noFill/>
          </a:ln>
        </p:spPr>
      </p:pic>
      <p:pic>
        <p:nvPicPr>
          <p:cNvPr id="189" name="Google Shape;189;p20"/>
          <p:cNvPicPr preferRelativeResize="0"/>
          <p:nvPr/>
        </p:nvPicPr>
        <p:blipFill rotWithShape="1">
          <a:blip r:embed="rId5">
            <a:alphaModFix/>
          </a:blip>
          <a:srcRect b="0" l="0" r="0" t="0"/>
          <a:stretch/>
        </p:blipFill>
        <p:spPr>
          <a:xfrm>
            <a:off x="3057100" y="3185450"/>
            <a:ext cx="2714173" cy="177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sz="2000"/>
              <a:t>2019-2020 Hong Kong Anti-Extradition Bill Movement</a:t>
            </a:r>
            <a:endParaRPr sz="2000"/>
          </a:p>
        </p:txBody>
      </p:sp>
      <p:sp>
        <p:nvSpPr>
          <p:cNvPr id="61" name="Google Shape;61;p2"/>
          <p:cNvSpPr txBox="1"/>
          <p:nvPr>
            <p:ph idx="1" type="body"/>
          </p:nvPr>
        </p:nvSpPr>
        <p:spPr>
          <a:xfrm>
            <a:off x="4106100" y="1323075"/>
            <a:ext cx="4726200" cy="11922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chemeClr val="accent2"/>
              </a:buClr>
              <a:buSzPts val="1700"/>
              <a:buChar char="●"/>
            </a:pPr>
            <a:r>
              <a:rPr b="1" lang="en-GB" sz="1700">
                <a:solidFill>
                  <a:schemeClr val="accent2"/>
                </a:solidFill>
              </a:rPr>
              <a:t>The largest series of demonstrations in the history of Hong Kong</a:t>
            </a:r>
            <a:endParaRPr b="1" sz="1700">
              <a:solidFill>
                <a:schemeClr val="accent2"/>
              </a:solidFill>
            </a:endParaRPr>
          </a:p>
        </p:txBody>
      </p:sp>
      <p:pic>
        <p:nvPicPr>
          <p:cNvPr id="62" name="Google Shape;62;p2"/>
          <p:cNvPicPr preferRelativeResize="0"/>
          <p:nvPr/>
        </p:nvPicPr>
        <p:blipFill rotWithShape="1">
          <a:blip r:embed="rId3">
            <a:alphaModFix/>
          </a:blip>
          <a:srcRect b="0" l="0" r="0" t="0"/>
          <a:stretch/>
        </p:blipFill>
        <p:spPr>
          <a:xfrm>
            <a:off x="2783112" y="2254263"/>
            <a:ext cx="2976026" cy="2232027"/>
          </a:xfrm>
          <a:prstGeom prst="rect">
            <a:avLst/>
          </a:prstGeom>
          <a:noFill/>
          <a:ln>
            <a:noFill/>
          </a:ln>
        </p:spPr>
      </p:pic>
      <p:pic>
        <p:nvPicPr>
          <p:cNvPr id="63" name="Google Shape;63;p2"/>
          <p:cNvPicPr preferRelativeResize="0"/>
          <p:nvPr/>
        </p:nvPicPr>
        <p:blipFill rotWithShape="1">
          <a:blip r:embed="rId4">
            <a:alphaModFix/>
          </a:blip>
          <a:srcRect b="0" l="0" r="0" t="0"/>
          <a:stretch/>
        </p:blipFill>
        <p:spPr>
          <a:xfrm>
            <a:off x="354400" y="2767781"/>
            <a:ext cx="3095751" cy="2065475"/>
          </a:xfrm>
          <a:prstGeom prst="rect">
            <a:avLst/>
          </a:prstGeom>
          <a:noFill/>
          <a:ln>
            <a:noFill/>
          </a:ln>
        </p:spPr>
      </p:pic>
      <p:pic>
        <p:nvPicPr>
          <p:cNvPr id="64" name="Google Shape;64;p2"/>
          <p:cNvPicPr preferRelativeResize="0"/>
          <p:nvPr/>
        </p:nvPicPr>
        <p:blipFill rotWithShape="1">
          <a:blip r:embed="rId5">
            <a:alphaModFix/>
          </a:blip>
          <a:srcRect b="0" l="9990" r="-9990" t="0"/>
          <a:stretch/>
        </p:blipFill>
        <p:spPr>
          <a:xfrm>
            <a:off x="1056225" y="1111700"/>
            <a:ext cx="3165476" cy="2111351"/>
          </a:xfrm>
          <a:prstGeom prst="rect">
            <a:avLst/>
          </a:prstGeom>
          <a:noFill/>
          <a:ln>
            <a:noFill/>
          </a:ln>
        </p:spPr>
      </p:pic>
      <p:sp>
        <p:nvSpPr>
          <p:cNvPr id="65" name="Google Shape;65;p2"/>
          <p:cNvSpPr txBox="1"/>
          <p:nvPr/>
        </p:nvSpPr>
        <p:spPr>
          <a:xfrm>
            <a:off x="5559625" y="2641588"/>
            <a:ext cx="3783300" cy="1457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accent2"/>
              </a:buClr>
              <a:buSzPts val="1700"/>
              <a:buFont typeface="Arial"/>
              <a:buChar char="●"/>
            </a:pPr>
            <a:r>
              <a:rPr b="1" i="0" lang="en-GB" sz="1700" u="none" cap="none" strike="noStrike">
                <a:solidFill>
                  <a:schemeClr val="accent2"/>
                </a:solidFill>
                <a:latin typeface="Arial"/>
                <a:ea typeface="Arial"/>
                <a:cs typeface="Arial"/>
                <a:sym typeface="Arial"/>
              </a:rPr>
              <a:t>Seen by Hong Kong citizens as a significant challenge to the democracy and freedom of Hong Kong society</a:t>
            </a:r>
            <a:endParaRPr b="1" i="0" sz="17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5" name="Google Shape;19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GB" sz="2800">
                <a:solidFill>
                  <a:schemeClr val="dk1"/>
                </a:solidFill>
              </a:rPr>
              <a:t>Reflections…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Aftermath</a:t>
            </a:r>
            <a:endParaRPr/>
          </a:p>
        </p:txBody>
      </p:sp>
      <p:sp>
        <p:nvSpPr>
          <p:cNvPr id="71" name="Google Shape;71;p3"/>
          <p:cNvSpPr txBox="1"/>
          <p:nvPr>
            <p:ph idx="1" type="body"/>
          </p:nvPr>
        </p:nvSpPr>
        <p:spPr>
          <a:xfrm>
            <a:off x="167775" y="1152475"/>
            <a:ext cx="5522700" cy="34164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2"/>
              </a:buClr>
              <a:buSzPts val="1500"/>
              <a:buChar char="●"/>
            </a:pPr>
            <a:r>
              <a:rPr b="1" lang="en-GB" sz="1500">
                <a:solidFill>
                  <a:schemeClr val="accent2"/>
                </a:solidFill>
              </a:rPr>
              <a:t>2020</a:t>
            </a:r>
            <a:r>
              <a:rPr lang="en-GB" sz="1500">
                <a:solidFill>
                  <a:schemeClr val="accent2"/>
                </a:solidFill>
              </a:rPr>
              <a:t>: </a:t>
            </a:r>
            <a:r>
              <a:rPr b="1" lang="en-GB" sz="1500">
                <a:solidFill>
                  <a:schemeClr val="accent2"/>
                </a:solidFill>
              </a:rPr>
              <a:t>Hong Kong National Security Law</a:t>
            </a:r>
            <a:r>
              <a:rPr lang="en-GB" sz="1500">
                <a:solidFill>
                  <a:schemeClr val="accent2"/>
                </a:solidFill>
              </a:rPr>
              <a:t> - deal with a series of acts that endanger national security. Many activists and protesters were put into jail.</a:t>
            </a:r>
            <a:endParaRPr sz="1500">
              <a:solidFill>
                <a:schemeClr val="accent2"/>
              </a:solidFill>
            </a:endParaRPr>
          </a:p>
          <a:p>
            <a:pPr indent="0" lvl="0" marL="457200" rtl="0" algn="l">
              <a:lnSpc>
                <a:spcPct val="115000"/>
              </a:lnSpc>
              <a:spcBef>
                <a:spcPts val="1200"/>
              </a:spcBef>
              <a:spcAft>
                <a:spcPts val="0"/>
              </a:spcAft>
              <a:buSzPts val="1800"/>
              <a:buNone/>
            </a:pPr>
            <a:r>
              <a:t/>
            </a:r>
            <a:endParaRPr sz="1500">
              <a:solidFill>
                <a:schemeClr val="accent2"/>
              </a:solidFill>
            </a:endParaRPr>
          </a:p>
          <a:p>
            <a:pPr indent="-323850" lvl="0" marL="457200" rtl="0" algn="l">
              <a:lnSpc>
                <a:spcPct val="115000"/>
              </a:lnSpc>
              <a:spcBef>
                <a:spcPts val="1200"/>
              </a:spcBef>
              <a:spcAft>
                <a:spcPts val="0"/>
              </a:spcAft>
              <a:buClr>
                <a:schemeClr val="accent2"/>
              </a:buClr>
              <a:buSzPts val="1500"/>
              <a:buChar char="●"/>
            </a:pPr>
            <a:r>
              <a:rPr b="1" lang="en-GB" sz="1500">
                <a:solidFill>
                  <a:schemeClr val="accent2"/>
                </a:solidFill>
              </a:rPr>
              <a:t>2021</a:t>
            </a:r>
            <a:r>
              <a:rPr lang="en-GB" sz="1500">
                <a:solidFill>
                  <a:schemeClr val="accent2"/>
                </a:solidFill>
              </a:rPr>
              <a:t>: the CCP introduced an amendment to Hong Kong Basic Law - </a:t>
            </a:r>
            <a:r>
              <a:rPr b="1" lang="en-GB" sz="1500">
                <a:solidFill>
                  <a:schemeClr val="accent2"/>
                </a:solidFill>
              </a:rPr>
              <a:t>Only </a:t>
            </a:r>
            <a:r>
              <a:rPr b="1" lang="en-GB" sz="1500" u="sng">
                <a:solidFill>
                  <a:schemeClr val="accent2"/>
                </a:solidFill>
              </a:rPr>
              <a:t>88</a:t>
            </a:r>
            <a:r>
              <a:rPr b="1" lang="en-GB" sz="1500">
                <a:solidFill>
                  <a:schemeClr val="accent2"/>
                </a:solidFill>
              </a:rPr>
              <a:t> out of the 470 seats </a:t>
            </a:r>
            <a:r>
              <a:rPr lang="en-GB" sz="1500">
                <a:solidFill>
                  <a:schemeClr val="accent2"/>
                </a:solidFill>
              </a:rPr>
              <a:t>in the Hong Kong Legislative Council can be directly voted by Hong Kong citizens, with the rest controlled by the CCP to varying degrees. </a:t>
            </a:r>
            <a:endParaRPr sz="1500">
              <a:solidFill>
                <a:schemeClr val="accent2"/>
              </a:solidFill>
            </a:endParaRPr>
          </a:p>
          <a:p>
            <a:pPr indent="0" lvl="0" marL="0" rtl="0" algn="l">
              <a:lnSpc>
                <a:spcPct val="115000"/>
              </a:lnSpc>
              <a:spcBef>
                <a:spcPts val="1200"/>
              </a:spcBef>
              <a:spcAft>
                <a:spcPts val="0"/>
              </a:spcAft>
              <a:buSzPts val="1800"/>
              <a:buNone/>
            </a:pPr>
            <a:r>
              <a:t/>
            </a:r>
            <a:endParaRPr sz="1500">
              <a:solidFill>
                <a:schemeClr val="accent2"/>
              </a:solidFill>
            </a:endParaRPr>
          </a:p>
          <a:p>
            <a:pPr indent="-323850" lvl="0" marL="457200" rtl="0" algn="l">
              <a:lnSpc>
                <a:spcPct val="115000"/>
              </a:lnSpc>
              <a:spcBef>
                <a:spcPts val="1200"/>
              </a:spcBef>
              <a:spcAft>
                <a:spcPts val="0"/>
              </a:spcAft>
              <a:buClr>
                <a:schemeClr val="accent2"/>
              </a:buClr>
              <a:buSzPts val="1500"/>
              <a:buChar char="●"/>
            </a:pPr>
            <a:r>
              <a:rPr lang="en-GB" sz="1500">
                <a:solidFill>
                  <a:schemeClr val="accent2"/>
                </a:solidFill>
              </a:rPr>
              <a:t>In the latest 2023 Hong Kong District Council Election, the turnout rate dropped to a historical low of </a:t>
            </a:r>
            <a:r>
              <a:rPr b="1" lang="en-GB" sz="1500" u="sng">
                <a:solidFill>
                  <a:schemeClr val="accent2"/>
                </a:solidFill>
              </a:rPr>
              <a:t>27%</a:t>
            </a:r>
            <a:endParaRPr sz="1500">
              <a:solidFill>
                <a:schemeClr val="accent2"/>
              </a:solidFill>
            </a:endParaRPr>
          </a:p>
        </p:txBody>
      </p:sp>
      <p:pic>
        <p:nvPicPr>
          <p:cNvPr id="72" name="Google Shape;72;p3"/>
          <p:cNvPicPr preferRelativeResize="0"/>
          <p:nvPr/>
        </p:nvPicPr>
        <p:blipFill rotWithShape="1">
          <a:blip r:embed="rId3">
            <a:alphaModFix/>
          </a:blip>
          <a:srcRect b="0" l="0" r="0" t="0"/>
          <a:stretch/>
        </p:blipFill>
        <p:spPr>
          <a:xfrm>
            <a:off x="5595425" y="1759525"/>
            <a:ext cx="3354625" cy="209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Research Questions</a:t>
            </a:r>
            <a:endParaRPr/>
          </a:p>
        </p:txBody>
      </p:sp>
      <p:sp>
        <p:nvSpPr>
          <p:cNvPr id="78" name="Google Shape;7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GB" sz="1500">
                <a:solidFill>
                  <a:schemeClr val="accent2"/>
                </a:solidFill>
              </a:rPr>
              <a:t>What is the impact of CCP’s authoritarian crackdown on public opinion in Hong Kong society after the Anti-Extradition Bill Movement? </a:t>
            </a:r>
            <a:endParaRPr b="1" sz="1500">
              <a:solidFill>
                <a:schemeClr val="accent2"/>
              </a:solidFill>
            </a:endParaRPr>
          </a:p>
          <a:p>
            <a:pPr indent="0" lvl="0" marL="0" rtl="0" algn="l">
              <a:lnSpc>
                <a:spcPct val="115000"/>
              </a:lnSpc>
              <a:spcBef>
                <a:spcPts val="1200"/>
              </a:spcBef>
              <a:spcAft>
                <a:spcPts val="0"/>
              </a:spcAft>
              <a:buSzPts val="1800"/>
              <a:buNone/>
            </a:pPr>
            <a:r>
              <a:t/>
            </a:r>
            <a:endParaRPr b="1" sz="1500">
              <a:solidFill>
                <a:schemeClr val="accent2"/>
              </a:solidFill>
            </a:endParaRPr>
          </a:p>
          <a:p>
            <a:pPr indent="0" lvl="0" marL="0" rtl="0" algn="l">
              <a:lnSpc>
                <a:spcPct val="115000"/>
              </a:lnSpc>
              <a:spcBef>
                <a:spcPts val="1200"/>
              </a:spcBef>
              <a:spcAft>
                <a:spcPts val="0"/>
              </a:spcAft>
              <a:buSzPts val="1800"/>
              <a:buNone/>
            </a:pPr>
            <a:r>
              <a:rPr b="1" lang="en-GB" sz="1500">
                <a:solidFill>
                  <a:schemeClr val="accent2"/>
                </a:solidFill>
              </a:rPr>
              <a:t>Specifically</a:t>
            </a:r>
            <a:endParaRPr b="1" sz="1500">
              <a:solidFill>
                <a:schemeClr val="accent2"/>
              </a:solidFill>
            </a:endParaRPr>
          </a:p>
          <a:p>
            <a:pPr indent="-323850" lvl="0" marL="914400" rtl="0" algn="l">
              <a:lnSpc>
                <a:spcPct val="115000"/>
              </a:lnSpc>
              <a:spcBef>
                <a:spcPts val="1200"/>
              </a:spcBef>
              <a:spcAft>
                <a:spcPts val="0"/>
              </a:spcAft>
              <a:buClr>
                <a:schemeClr val="accent2"/>
              </a:buClr>
              <a:buSzPts val="1500"/>
              <a:buChar char="●"/>
            </a:pPr>
            <a:r>
              <a:rPr b="1" lang="en-GB" sz="1500">
                <a:solidFill>
                  <a:schemeClr val="accent2"/>
                </a:solidFill>
              </a:rPr>
              <a:t>How does public opinion differ before and after the CCP’s authoritarian crackdown? </a:t>
            </a:r>
            <a:endParaRPr b="1" sz="1500">
              <a:solidFill>
                <a:schemeClr val="accent2"/>
              </a:solidFill>
            </a:endParaRPr>
          </a:p>
          <a:p>
            <a:pPr indent="0" lvl="0" marL="457200" rtl="0" algn="l">
              <a:lnSpc>
                <a:spcPct val="115000"/>
              </a:lnSpc>
              <a:spcBef>
                <a:spcPts val="1200"/>
              </a:spcBef>
              <a:spcAft>
                <a:spcPts val="0"/>
              </a:spcAft>
              <a:buSzPts val="1800"/>
              <a:buNone/>
            </a:pPr>
            <a:r>
              <a:t/>
            </a:r>
            <a:endParaRPr b="1" sz="1500">
              <a:solidFill>
                <a:schemeClr val="accent2"/>
              </a:solidFill>
            </a:endParaRPr>
          </a:p>
          <a:p>
            <a:pPr indent="-323850" lvl="0" marL="914400" rtl="0" algn="l">
              <a:lnSpc>
                <a:spcPct val="115000"/>
              </a:lnSpc>
              <a:spcBef>
                <a:spcPts val="1200"/>
              </a:spcBef>
              <a:spcAft>
                <a:spcPts val="0"/>
              </a:spcAft>
              <a:buClr>
                <a:schemeClr val="accent2"/>
              </a:buClr>
              <a:buSzPts val="1500"/>
              <a:buChar char="●"/>
            </a:pPr>
            <a:r>
              <a:rPr b="1" lang="en-GB" sz="1500">
                <a:solidFill>
                  <a:schemeClr val="accent2"/>
                </a:solidFill>
              </a:rPr>
              <a:t>How does the political opinion after the crackdown differ between preferences gathered by survey and preferences shown on online forum?</a:t>
            </a:r>
            <a:endParaRPr b="1" sz="15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Previous Literature: Public vs Private Preference</a:t>
            </a:r>
            <a:endParaRPr/>
          </a:p>
        </p:txBody>
      </p:sp>
      <p:sp>
        <p:nvSpPr>
          <p:cNvPr id="84" name="Google Shape;84;p6"/>
          <p:cNvSpPr txBox="1"/>
          <p:nvPr>
            <p:ph idx="1" type="body"/>
          </p:nvPr>
        </p:nvSpPr>
        <p:spPr>
          <a:xfrm>
            <a:off x="311700" y="1152475"/>
            <a:ext cx="6264900" cy="34164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GB" sz="1500">
                <a:solidFill>
                  <a:schemeClr val="accent2"/>
                </a:solidFill>
              </a:rPr>
              <a:t>Kuran (1997): claims that citizens’ private preferences and public preferences toward a regime might differ dramatically. *</a:t>
            </a:r>
            <a:endParaRPr sz="1500">
              <a:solidFill>
                <a:schemeClr val="accent2"/>
              </a:solidFill>
            </a:endParaRPr>
          </a:p>
          <a:p>
            <a:pPr indent="0" lvl="0" marL="0" rtl="0" algn="l">
              <a:lnSpc>
                <a:spcPct val="115000"/>
              </a:lnSpc>
              <a:spcBef>
                <a:spcPts val="1200"/>
              </a:spcBef>
              <a:spcAft>
                <a:spcPts val="0"/>
              </a:spcAft>
              <a:buSzPts val="1800"/>
              <a:buNone/>
            </a:pPr>
            <a:r>
              <a:t/>
            </a:r>
            <a:endParaRPr sz="1000">
              <a:solidFill>
                <a:schemeClr val="accent2"/>
              </a:solidFill>
            </a:endParaRPr>
          </a:p>
          <a:p>
            <a:pPr indent="0" lvl="0" marL="0" rtl="0" algn="l">
              <a:lnSpc>
                <a:spcPct val="115000"/>
              </a:lnSpc>
              <a:spcBef>
                <a:spcPts val="1200"/>
              </a:spcBef>
              <a:spcAft>
                <a:spcPts val="0"/>
              </a:spcAft>
              <a:buSzPts val="1800"/>
              <a:buNone/>
            </a:pPr>
            <a:r>
              <a:rPr lang="en-GB" sz="1500">
                <a:solidFill>
                  <a:schemeClr val="accent2"/>
                </a:solidFill>
              </a:rPr>
              <a:t>Is there a gap between </a:t>
            </a:r>
            <a:endParaRPr sz="1500">
              <a:solidFill>
                <a:schemeClr val="accent2"/>
              </a:solidFill>
            </a:endParaRPr>
          </a:p>
          <a:p>
            <a:pPr indent="0" lvl="0" marL="0" rtl="0" algn="l">
              <a:lnSpc>
                <a:spcPct val="115000"/>
              </a:lnSpc>
              <a:spcBef>
                <a:spcPts val="1200"/>
              </a:spcBef>
              <a:spcAft>
                <a:spcPts val="0"/>
              </a:spcAft>
              <a:buSzPts val="1800"/>
              <a:buNone/>
            </a:pPr>
            <a:r>
              <a:rPr lang="en-GB" sz="1500">
                <a:solidFill>
                  <a:schemeClr val="accent2"/>
                </a:solidFill>
              </a:rPr>
              <a:t>1) citizens’ publicly claimed political opinion gathered through </a:t>
            </a:r>
            <a:r>
              <a:rPr b="1" lang="en-GB" sz="1500">
                <a:solidFill>
                  <a:schemeClr val="accent2"/>
                </a:solidFill>
              </a:rPr>
              <a:t>survey</a:t>
            </a:r>
            <a:r>
              <a:rPr lang="en-GB" sz="1500">
                <a:solidFill>
                  <a:schemeClr val="accent2"/>
                </a:solidFill>
              </a:rPr>
              <a:t> and </a:t>
            </a:r>
            <a:endParaRPr sz="1500">
              <a:solidFill>
                <a:schemeClr val="accent2"/>
              </a:solidFill>
            </a:endParaRPr>
          </a:p>
          <a:p>
            <a:pPr indent="0" lvl="0" marL="0" rtl="0" algn="l">
              <a:lnSpc>
                <a:spcPct val="115000"/>
              </a:lnSpc>
              <a:spcBef>
                <a:spcPts val="1200"/>
              </a:spcBef>
              <a:spcAft>
                <a:spcPts val="0"/>
              </a:spcAft>
              <a:buSzPts val="1800"/>
              <a:buNone/>
            </a:pPr>
            <a:r>
              <a:rPr lang="en-GB" sz="1500">
                <a:solidFill>
                  <a:schemeClr val="accent2"/>
                </a:solidFill>
              </a:rPr>
              <a:t>2) more privately communicated political preferences on </a:t>
            </a:r>
            <a:r>
              <a:rPr b="1" lang="en-GB" sz="1500">
                <a:solidFill>
                  <a:schemeClr val="accent2"/>
                </a:solidFill>
              </a:rPr>
              <a:t>social media</a:t>
            </a:r>
            <a:r>
              <a:rPr lang="en-GB" sz="1500">
                <a:solidFill>
                  <a:schemeClr val="accent2"/>
                </a:solidFill>
              </a:rPr>
              <a:t>?</a:t>
            </a:r>
            <a:endParaRPr sz="1500">
              <a:solidFill>
                <a:schemeClr val="accent2"/>
              </a:solidFill>
            </a:endParaRPr>
          </a:p>
          <a:p>
            <a:pPr indent="0" lvl="0" marL="0" rtl="0" algn="l">
              <a:lnSpc>
                <a:spcPct val="115000"/>
              </a:lnSpc>
              <a:spcBef>
                <a:spcPts val="1200"/>
              </a:spcBef>
              <a:spcAft>
                <a:spcPts val="0"/>
              </a:spcAft>
              <a:buSzPts val="1800"/>
              <a:buNone/>
            </a:pPr>
            <a:r>
              <a:t/>
            </a:r>
            <a:endParaRPr sz="1200">
              <a:solidFill>
                <a:schemeClr val="accent2"/>
              </a:solidFill>
            </a:endParaRPr>
          </a:p>
          <a:p>
            <a:pPr indent="0" lvl="0" marL="0" rtl="0" algn="l">
              <a:lnSpc>
                <a:spcPct val="115000"/>
              </a:lnSpc>
              <a:spcBef>
                <a:spcPts val="1200"/>
              </a:spcBef>
              <a:spcAft>
                <a:spcPts val="0"/>
              </a:spcAft>
              <a:buSzPts val="1800"/>
              <a:buNone/>
            </a:pPr>
            <a:r>
              <a:rPr lang="en-GB" sz="1200">
                <a:solidFill>
                  <a:schemeClr val="dk1"/>
                </a:solidFill>
              </a:rPr>
              <a:t>So our data sources are…</a:t>
            </a:r>
            <a:endParaRPr sz="1200">
              <a:solidFill>
                <a:schemeClr val="dk1"/>
              </a:solidFill>
            </a:endParaRPr>
          </a:p>
          <a:p>
            <a:pPr indent="0" lvl="0" marL="0" rtl="0" algn="l">
              <a:spcBef>
                <a:spcPts val="1200"/>
              </a:spcBef>
              <a:spcAft>
                <a:spcPts val="0"/>
              </a:spcAft>
              <a:buNone/>
            </a:pPr>
            <a:r>
              <a:t/>
            </a:r>
            <a:endParaRPr sz="800">
              <a:solidFill>
                <a:schemeClr val="dk1"/>
              </a:solidFill>
            </a:endParaRPr>
          </a:p>
          <a:p>
            <a:pPr indent="0" lvl="0" marL="0" rtl="0" algn="l">
              <a:spcBef>
                <a:spcPts val="300"/>
              </a:spcBef>
              <a:spcAft>
                <a:spcPts val="0"/>
              </a:spcAft>
              <a:buNone/>
            </a:pPr>
            <a:r>
              <a:rPr lang="en-GB" sz="800">
                <a:solidFill>
                  <a:schemeClr val="dk1"/>
                </a:solidFill>
              </a:rPr>
              <a:t>*</a:t>
            </a:r>
            <a:r>
              <a:rPr lang="en-GB" sz="800">
                <a:solidFill>
                  <a:schemeClr val="dk1"/>
                </a:solidFill>
              </a:rPr>
              <a:t>Kuran, T. (1997). Private truths, public lies: The social consequences of preference falsification (sec. print). Harvard Univ. Press.</a:t>
            </a:r>
            <a:endParaRPr sz="1200">
              <a:solidFill>
                <a:schemeClr val="accent2"/>
              </a:solidFill>
            </a:endParaRPr>
          </a:p>
        </p:txBody>
      </p:sp>
      <p:pic>
        <p:nvPicPr>
          <p:cNvPr id="85" name="Google Shape;85;p6"/>
          <p:cNvPicPr preferRelativeResize="0"/>
          <p:nvPr/>
        </p:nvPicPr>
        <p:blipFill rotWithShape="1">
          <a:blip r:embed="rId3">
            <a:alphaModFix/>
          </a:blip>
          <a:srcRect b="0" l="0" r="0" t="0"/>
          <a:stretch/>
        </p:blipFill>
        <p:spPr>
          <a:xfrm>
            <a:off x="6755800" y="1458425"/>
            <a:ext cx="1752600" cy="260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Data Source: Online forum and Survey</a:t>
            </a:r>
            <a:endParaRPr/>
          </a:p>
        </p:txBody>
      </p:sp>
      <p:sp>
        <p:nvSpPr>
          <p:cNvPr id="91" name="Google Shape;91;p7"/>
          <p:cNvSpPr txBox="1"/>
          <p:nvPr>
            <p:ph idx="1" type="body"/>
          </p:nvPr>
        </p:nvSpPr>
        <p:spPr>
          <a:xfrm>
            <a:off x="311700" y="1152475"/>
            <a:ext cx="41208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GB">
                <a:solidFill>
                  <a:schemeClr val="accent2"/>
                </a:solidFill>
              </a:rPr>
              <a:t>Online forum: lihkg.com </a:t>
            </a:r>
            <a:endParaRPr b="1">
              <a:solidFill>
                <a:schemeClr val="accent2"/>
              </a:solidFill>
            </a:endParaRPr>
          </a:p>
        </p:txBody>
      </p:sp>
      <p:pic>
        <p:nvPicPr>
          <p:cNvPr id="92" name="Google Shape;92;p7"/>
          <p:cNvPicPr preferRelativeResize="0"/>
          <p:nvPr/>
        </p:nvPicPr>
        <p:blipFill rotWithShape="1">
          <a:blip r:embed="rId3">
            <a:alphaModFix/>
          </a:blip>
          <a:srcRect b="0" l="0" r="0" t="0"/>
          <a:stretch/>
        </p:blipFill>
        <p:spPr>
          <a:xfrm>
            <a:off x="1210649" y="1685600"/>
            <a:ext cx="2428899" cy="3097551"/>
          </a:xfrm>
          <a:prstGeom prst="rect">
            <a:avLst/>
          </a:prstGeom>
          <a:noFill/>
          <a:ln>
            <a:noFill/>
          </a:ln>
        </p:spPr>
      </p:pic>
      <p:pic>
        <p:nvPicPr>
          <p:cNvPr id="93" name="Google Shape;93;p7"/>
          <p:cNvPicPr preferRelativeResize="0"/>
          <p:nvPr/>
        </p:nvPicPr>
        <p:blipFill rotWithShape="1">
          <a:blip r:embed="rId4">
            <a:alphaModFix/>
          </a:blip>
          <a:srcRect b="0" l="0" r="0" t="0"/>
          <a:stretch/>
        </p:blipFill>
        <p:spPr>
          <a:xfrm>
            <a:off x="5151450" y="2215175"/>
            <a:ext cx="2552700" cy="1790700"/>
          </a:xfrm>
          <a:prstGeom prst="rect">
            <a:avLst/>
          </a:prstGeom>
          <a:noFill/>
          <a:ln>
            <a:noFill/>
          </a:ln>
        </p:spPr>
      </p:pic>
      <p:sp>
        <p:nvSpPr>
          <p:cNvPr id="94" name="Google Shape;94;p7"/>
          <p:cNvSpPr txBox="1"/>
          <p:nvPr/>
        </p:nvSpPr>
        <p:spPr>
          <a:xfrm>
            <a:off x="4720650" y="1090075"/>
            <a:ext cx="3414300" cy="73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800"/>
              <a:buFont typeface="Arial"/>
              <a:buNone/>
            </a:pPr>
            <a:r>
              <a:rPr b="1" i="0" lang="en-GB" sz="1800" u="none" cap="none" strike="noStrike">
                <a:solidFill>
                  <a:schemeClr val="accent2"/>
                </a:solidFill>
                <a:latin typeface="Arial"/>
                <a:ea typeface="Arial"/>
                <a:cs typeface="Arial"/>
                <a:sym typeface="Arial"/>
              </a:rPr>
              <a:t>Survey: Hong Kong Public Opinion Research Institute</a:t>
            </a:r>
            <a:endParaRPr b="1" i="0" sz="1800" u="none" cap="none" strike="noStrik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8"/>
          <p:cNvPicPr preferRelativeResize="0"/>
          <p:nvPr/>
        </p:nvPicPr>
        <p:blipFill>
          <a:blip r:embed="rId3">
            <a:alphaModFix/>
          </a:blip>
          <a:stretch>
            <a:fillRect/>
          </a:stretch>
        </p:blipFill>
        <p:spPr>
          <a:xfrm>
            <a:off x="152400" y="152400"/>
            <a:ext cx="8692638"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Keywords List</a:t>
            </a:r>
            <a:endParaRPr/>
          </a:p>
        </p:txBody>
      </p:sp>
      <p:pic>
        <p:nvPicPr>
          <p:cNvPr id="105" name="Google Shape;105;p10"/>
          <p:cNvPicPr preferRelativeResize="0"/>
          <p:nvPr/>
        </p:nvPicPr>
        <p:blipFill rotWithShape="1">
          <a:blip r:embed="rId3">
            <a:alphaModFix/>
          </a:blip>
          <a:srcRect b="0" l="0" r="0" t="0"/>
          <a:stretch/>
        </p:blipFill>
        <p:spPr>
          <a:xfrm>
            <a:off x="653138" y="1477350"/>
            <a:ext cx="7531425" cy="2853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Problems of Web-Scraping and Solutions</a:t>
            </a:r>
            <a:endParaRPr/>
          </a:p>
          <a:p>
            <a:pPr indent="0" lvl="0" marL="0" rtl="0" algn="l">
              <a:lnSpc>
                <a:spcPct val="100000"/>
              </a:lnSpc>
              <a:spcBef>
                <a:spcPts val="0"/>
              </a:spcBef>
              <a:spcAft>
                <a:spcPts val="0"/>
              </a:spcAft>
              <a:buSzPct val="111111"/>
              <a:buNone/>
            </a:pPr>
            <a:r>
              <a:t/>
            </a:r>
            <a:endParaRPr/>
          </a:p>
        </p:txBody>
      </p:sp>
      <p:sp>
        <p:nvSpPr>
          <p:cNvPr id="111" name="Google Shape;111;p9"/>
          <p:cNvSpPr txBox="1"/>
          <p:nvPr>
            <p:ph idx="1" type="body"/>
          </p:nvPr>
        </p:nvSpPr>
        <p:spPr>
          <a:xfrm>
            <a:off x="311700" y="1152475"/>
            <a:ext cx="5967600" cy="34059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GB" sz="2000">
                <a:solidFill>
                  <a:schemeClr val="dk1"/>
                </a:solidFill>
              </a:rPr>
              <a:t>The website is very sensitive to bot like activities </a:t>
            </a:r>
            <a:endParaRPr sz="2000">
              <a:solidFill>
                <a:schemeClr val="dk1"/>
              </a:solidFill>
            </a:endParaRPr>
          </a:p>
          <a:p>
            <a:pPr indent="-307975" lvl="0" marL="457200" rtl="0" algn="l">
              <a:spcBef>
                <a:spcPts val="0"/>
              </a:spcBef>
              <a:spcAft>
                <a:spcPts val="0"/>
              </a:spcAft>
              <a:buClr>
                <a:schemeClr val="dk1"/>
              </a:buClr>
              <a:buSzPct val="100000"/>
              <a:buChar char="-"/>
            </a:pPr>
            <a:r>
              <a:rPr lang="en-GB" sz="2000">
                <a:solidFill>
                  <a:schemeClr val="dk1"/>
                </a:solidFill>
              </a:rPr>
              <a:t>We use selenium to perform dynamic scraping to mimic human scrolling.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GB" sz="2000">
                <a:solidFill>
                  <a:schemeClr val="dk1"/>
                </a:solidFill>
              </a:rPr>
              <a:t>Selenium performs slowly; the public forum contains a lot of noisy, off-topic comments</a:t>
            </a:r>
            <a:endParaRPr sz="2000">
              <a:solidFill>
                <a:schemeClr val="dk1"/>
              </a:solidFill>
            </a:endParaRPr>
          </a:p>
          <a:p>
            <a:pPr indent="-307975" lvl="0" marL="457200" rtl="0" algn="l">
              <a:spcBef>
                <a:spcPts val="0"/>
              </a:spcBef>
              <a:spcAft>
                <a:spcPts val="0"/>
              </a:spcAft>
              <a:buClr>
                <a:schemeClr val="dk1"/>
              </a:buClr>
              <a:buSzPct val="100000"/>
              <a:buChar char="-"/>
            </a:pPr>
            <a:r>
              <a:rPr lang="en-GB" sz="2000">
                <a:solidFill>
                  <a:schemeClr val="dk1"/>
                </a:solidFill>
              </a:rPr>
              <a:t>Leverage the site's like-based ranking system to focus on the top 30 posts within each post. This strategy significantly reduced the noise from irrelevant content, enabling us to efficiently gather data across the three topics.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GB" sz="2000">
                <a:solidFill>
                  <a:schemeClr val="dk1"/>
                </a:solidFill>
              </a:rPr>
              <a:t>The site blocks IPs from time to time.</a:t>
            </a:r>
            <a:endParaRPr sz="2000">
              <a:solidFill>
                <a:schemeClr val="dk1"/>
              </a:solidFill>
            </a:endParaRPr>
          </a:p>
          <a:p>
            <a:pPr indent="-307975" lvl="0" marL="457200" rtl="0" algn="l">
              <a:spcBef>
                <a:spcPts val="0"/>
              </a:spcBef>
              <a:spcAft>
                <a:spcPts val="0"/>
              </a:spcAft>
              <a:buClr>
                <a:schemeClr val="dk1"/>
              </a:buClr>
              <a:buSzPct val="100000"/>
              <a:buChar char="-"/>
            </a:pPr>
            <a:r>
              <a:rPr lang="en-GB" sz="2000">
                <a:solidFill>
                  <a:schemeClr val="dk1"/>
                </a:solidFill>
              </a:rPr>
              <a:t>R</a:t>
            </a:r>
            <a:r>
              <a:rPr lang="en-GB" sz="2000">
                <a:solidFill>
                  <a:schemeClr val="dk1"/>
                </a:solidFill>
              </a:rPr>
              <a:t>otate the IP to bypass the block.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2200">
                <a:solidFill>
                  <a:schemeClr val="dk1"/>
                </a:solidFill>
              </a:rPr>
              <a:t>In total we scrapped 57,368 posts</a:t>
            </a:r>
            <a:endParaRPr b="1" sz="2200"/>
          </a:p>
        </p:txBody>
      </p:sp>
      <p:pic>
        <p:nvPicPr>
          <p:cNvPr id="112" name="Google Shape;112;p9"/>
          <p:cNvPicPr preferRelativeResize="0"/>
          <p:nvPr/>
        </p:nvPicPr>
        <p:blipFill rotWithShape="1">
          <a:blip r:embed="rId3">
            <a:alphaModFix/>
          </a:blip>
          <a:srcRect b="0" l="0" r="0" t="0"/>
          <a:stretch/>
        </p:blipFill>
        <p:spPr>
          <a:xfrm>
            <a:off x="6459375" y="323800"/>
            <a:ext cx="1969799" cy="4621998"/>
          </a:xfrm>
          <a:prstGeom prst="rect">
            <a:avLst/>
          </a:prstGeom>
          <a:noFill/>
          <a:ln>
            <a:noFill/>
          </a:ln>
        </p:spPr>
      </p:pic>
      <p:sp>
        <p:nvSpPr>
          <p:cNvPr id="113" name="Google Shape;113;p9"/>
          <p:cNvSpPr/>
          <p:nvPr/>
        </p:nvSpPr>
        <p:spPr>
          <a:xfrm>
            <a:off x="7738625" y="1270250"/>
            <a:ext cx="279300" cy="144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7738625" y="1719950"/>
            <a:ext cx="279300" cy="144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p:cNvSpPr/>
          <p:nvPr/>
        </p:nvSpPr>
        <p:spPr>
          <a:xfrm>
            <a:off x="7738625" y="2169650"/>
            <a:ext cx="279300" cy="144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
          <p:cNvSpPr/>
          <p:nvPr/>
        </p:nvSpPr>
        <p:spPr>
          <a:xfrm>
            <a:off x="7918800" y="2648600"/>
            <a:ext cx="99000" cy="9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9"/>
          <p:cNvSpPr/>
          <p:nvPr/>
        </p:nvSpPr>
        <p:spPr>
          <a:xfrm>
            <a:off x="7918800" y="3073250"/>
            <a:ext cx="99000" cy="9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9"/>
          <p:cNvSpPr/>
          <p:nvPr/>
        </p:nvSpPr>
        <p:spPr>
          <a:xfrm>
            <a:off x="7918800" y="3465875"/>
            <a:ext cx="99000" cy="9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